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2B1DF9-F6E6-4907-846F-E150B0AD91A0}">
  <a:tblStyle styleId="{932B1DF9-F6E6-4907-846F-E150B0AD91A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c1c4ae824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c1c4ae8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c1c4ae8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c1c4ae8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c1c4ae82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c1c4ae82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c1c4ae82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c1c4ae82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c1c4ae8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c1c4ae8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7c1c4ae82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c1c4ae82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6de29248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de29248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c1c4ae82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c1c4ae82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c1c4ae82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c1c4ae82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2004 Blockbuster CEO - 9mil Worth</a:t>
            </a:r>
            <a:endParaRPr/>
          </a:p>
          <a:p>
            <a:pPr indent="0" lvl="0" marL="0" rtl="0" algn="l">
              <a:spcBef>
                <a:spcPts val="0"/>
              </a:spcBef>
              <a:spcAft>
                <a:spcPts val="0"/>
              </a:spcAft>
              <a:buNone/>
            </a:pPr>
            <a:r>
              <a:rPr lang="en"/>
              <a:t>2016 Netflix CEO - 23mil Worth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7.jpg"/><Relationship Id="rId6" Type="http://schemas.openxmlformats.org/officeDocument/2006/relationships/image" Target="../media/image1.png"/><Relationship Id="rId7"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3.png"/><Relationship Id="rId6" Type="http://schemas.openxmlformats.org/officeDocument/2006/relationships/image" Target="../media/image9.jp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WSKi8HfcxE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WSKi8HfcxEk" TargetMode="Externa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January 21st</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Introduce Myself</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Google Drive Folder / Write a Story</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Fourth Industrial Revolution</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write a story to introduce themselves &amp; will be </a:t>
            </a:r>
            <a:r>
              <a:rPr b="1" lang="en" sz="2200">
                <a:solidFill>
                  <a:schemeClr val="dk1"/>
                </a:solidFill>
                <a:latin typeface="Calibri"/>
                <a:ea typeface="Calibri"/>
                <a:cs typeface="Calibri"/>
                <a:sym typeface="Calibri"/>
              </a:rPr>
              <a:t>introduced</a:t>
            </a:r>
            <a:r>
              <a:rPr b="1" lang="en" sz="2200">
                <a:solidFill>
                  <a:schemeClr val="dk1"/>
                </a:solidFill>
                <a:latin typeface="Calibri"/>
                <a:ea typeface="Calibri"/>
                <a:cs typeface="Calibri"/>
                <a:sym typeface="Calibri"/>
              </a:rPr>
              <a:t> to the </a:t>
            </a:r>
            <a:r>
              <a:rPr b="1" lang="en" sz="2200">
                <a:solidFill>
                  <a:schemeClr val="dk1"/>
                </a:solidFill>
                <a:latin typeface="Calibri"/>
                <a:ea typeface="Calibri"/>
                <a:cs typeface="Calibri"/>
                <a:sym typeface="Calibri"/>
              </a:rPr>
              <a:t>Fourth</a:t>
            </a:r>
            <a:r>
              <a:rPr b="1" lang="en" sz="2200">
                <a:solidFill>
                  <a:schemeClr val="dk1"/>
                </a:solidFill>
                <a:latin typeface="Calibri"/>
                <a:ea typeface="Calibri"/>
                <a:cs typeface="Calibri"/>
                <a:sym typeface="Calibri"/>
              </a:rPr>
              <a:t> Industrial Revolution.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97775" y="221075"/>
            <a:ext cx="47661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Introduction - Matt Turner</a:t>
            </a:r>
            <a:endParaRPr sz="2100"/>
          </a:p>
          <a:p>
            <a:pPr indent="0" lvl="0" marL="0" rtl="0" algn="l">
              <a:spcBef>
                <a:spcPts val="0"/>
              </a:spcBef>
              <a:spcAft>
                <a:spcPts val="0"/>
              </a:spcAft>
              <a:buNone/>
            </a:pPr>
            <a:r>
              <a:rPr lang="en" sz="2100"/>
              <a:t>Artificial Intelligence Ethics Teacher</a:t>
            </a:r>
            <a:endParaRPr sz="2100"/>
          </a:p>
        </p:txBody>
      </p:sp>
      <p:pic>
        <p:nvPicPr>
          <p:cNvPr id="61" name="Google Shape;61;p14"/>
          <p:cNvPicPr preferRelativeResize="0"/>
          <p:nvPr/>
        </p:nvPicPr>
        <p:blipFill>
          <a:blip r:embed="rId3">
            <a:alphaModFix/>
          </a:blip>
          <a:stretch>
            <a:fillRect/>
          </a:stretch>
        </p:blipFill>
        <p:spPr>
          <a:xfrm>
            <a:off x="2356051" y="1209250"/>
            <a:ext cx="2923099" cy="3888738"/>
          </a:xfrm>
          <a:prstGeom prst="rect">
            <a:avLst/>
          </a:prstGeom>
          <a:noFill/>
          <a:ln>
            <a:noFill/>
          </a:ln>
        </p:spPr>
      </p:pic>
      <p:pic>
        <p:nvPicPr>
          <p:cNvPr id="62" name="Google Shape;62;p14"/>
          <p:cNvPicPr preferRelativeResize="0"/>
          <p:nvPr/>
        </p:nvPicPr>
        <p:blipFill>
          <a:blip r:embed="rId4">
            <a:alphaModFix/>
          </a:blip>
          <a:stretch>
            <a:fillRect/>
          </a:stretch>
        </p:blipFill>
        <p:spPr>
          <a:xfrm>
            <a:off x="97775" y="1209249"/>
            <a:ext cx="2139399" cy="1426276"/>
          </a:xfrm>
          <a:prstGeom prst="rect">
            <a:avLst/>
          </a:prstGeom>
          <a:noFill/>
          <a:ln>
            <a:noFill/>
          </a:ln>
        </p:spPr>
      </p:pic>
      <p:pic>
        <p:nvPicPr>
          <p:cNvPr id="63" name="Google Shape;63;p14"/>
          <p:cNvPicPr preferRelativeResize="0"/>
          <p:nvPr/>
        </p:nvPicPr>
        <p:blipFill>
          <a:blip r:embed="rId5">
            <a:alphaModFix/>
          </a:blip>
          <a:stretch>
            <a:fillRect/>
          </a:stretch>
        </p:blipFill>
        <p:spPr>
          <a:xfrm>
            <a:off x="5398025" y="76200"/>
            <a:ext cx="3326575" cy="4991100"/>
          </a:xfrm>
          <a:prstGeom prst="rect">
            <a:avLst/>
          </a:prstGeom>
          <a:noFill/>
          <a:ln>
            <a:noFill/>
          </a:ln>
        </p:spPr>
      </p:pic>
      <p:pic>
        <p:nvPicPr>
          <p:cNvPr id="64" name="Google Shape;64;p14"/>
          <p:cNvPicPr preferRelativeResize="0"/>
          <p:nvPr/>
        </p:nvPicPr>
        <p:blipFill>
          <a:blip r:embed="rId6">
            <a:alphaModFix/>
          </a:blip>
          <a:stretch>
            <a:fillRect/>
          </a:stretch>
        </p:blipFill>
        <p:spPr>
          <a:xfrm>
            <a:off x="59000" y="2657725"/>
            <a:ext cx="2178175" cy="1018075"/>
          </a:xfrm>
          <a:prstGeom prst="rect">
            <a:avLst/>
          </a:prstGeom>
          <a:noFill/>
          <a:ln>
            <a:noFill/>
          </a:ln>
        </p:spPr>
      </p:pic>
      <p:pic>
        <p:nvPicPr>
          <p:cNvPr id="65" name="Google Shape;65;p14"/>
          <p:cNvPicPr preferRelativeResize="0"/>
          <p:nvPr/>
        </p:nvPicPr>
        <p:blipFill>
          <a:blip r:embed="rId7">
            <a:alphaModFix/>
          </a:blip>
          <a:stretch>
            <a:fillRect/>
          </a:stretch>
        </p:blipFill>
        <p:spPr>
          <a:xfrm>
            <a:off x="59000" y="3698000"/>
            <a:ext cx="2178174" cy="1225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20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Lotus School for Excellence</a:t>
            </a:r>
            <a:endParaRPr/>
          </a:p>
        </p:txBody>
      </p:sp>
      <p:pic>
        <p:nvPicPr>
          <p:cNvPr id="71" name="Google Shape;71;p15"/>
          <p:cNvPicPr preferRelativeResize="0"/>
          <p:nvPr/>
        </p:nvPicPr>
        <p:blipFill>
          <a:blip r:embed="rId3">
            <a:alphaModFix/>
          </a:blip>
          <a:stretch>
            <a:fillRect/>
          </a:stretch>
        </p:blipFill>
        <p:spPr>
          <a:xfrm>
            <a:off x="3612850" y="871325"/>
            <a:ext cx="5094634" cy="3820975"/>
          </a:xfrm>
          <a:prstGeom prst="rect">
            <a:avLst/>
          </a:prstGeom>
          <a:noFill/>
          <a:ln>
            <a:noFill/>
          </a:ln>
        </p:spPr>
      </p:pic>
      <p:pic>
        <p:nvPicPr>
          <p:cNvPr id="72" name="Google Shape;72;p15"/>
          <p:cNvPicPr preferRelativeResize="0"/>
          <p:nvPr/>
        </p:nvPicPr>
        <p:blipFill>
          <a:blip r:embed="rId4">
            <a:alphaModFix/>
          </a:blip>
          <a:stretch>
            <a:fillRect/>
          </a:stretch>
        </p:blipFill>
        <p:spPr>
          <a:xfrm>
            <a:off x="482525" y="871314"/>
            <a:ext cx="2550649" cy="3400875"/>
          </a:xfrm>
          <a:prstGeom prst="rect">
            <a:avLst/>
          </a:prstGeom>
          <a:noFill/>
          <a:ln>
            <a:noFill/>
          </a:ln>
        </p:spPr>
      </p:pic>
      <p:sp>
        <p:nvSpPr>
          <p:cNvPr id="73" name="Google Shape;73;p15"/>
          <p:cNvSpPr txBox="1"/>
          <p:nvPr/>
        </p:nvSpPr>
        <p:spPr>
          <a:xfrm>
            <a:off x="482525" y="4272200"/>
            <a:ext cx="28731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Amazing Diversity - </a:t>
            </a:r>
            <a:endParaRPr/>
          </a:p>
          <a:p>
            <a:pPr indent="0" lvl="0" marL="0" rtl="0" algn="l">
              <a:spcBef>
                <a:spcPts val="0"/>
              </a:spcBef>
              <a:spcAft>
                <a:spcPts val="0"/>
              </a:spcAft>
              <a:buNone/>
            </a:pPr>
            <a:r>
              <a:rPr lang="en"/>
              <a:t>Over 40 Countries</a:t>
            </a:r>
            <a:endParaRPr/>
          </a:p>
          <a:p>
            <a:pPr indent="0" lvl="0" marL="0" rtl="0" algn="l">
              <a:spcBef>
                <a:spcPts val="0"/>
              </a:spcBef>
              <a:spcAft>
                <a:spcPts val="0"/>
              </a:spcAft>
              <a:buNone/>
            </a:pPr>
            <a:r>
              <a:rPr lang="en"/>
              <a:t>46 Different Languages Spoken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07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Rise Up Community School in Denver</a:t>
            </a:r>
            <a:endParaRPr/>
          </a:p>
        </p:txBody>
      </p:sp>
      <p:pic>
        <p:nvPicPr>
          <p:cNvPr id="79" name="Google Shape;79;p16"/>
          <p:cNvPicPr preferRelativeResize="0"/>
          <p:nvPr/>
        </p:nvPicPr>
        <p:blipFill>
          <a:blip r:embed="rId3">
            <a:alphaModFix/>
          </a:blip>
          <a:stretch>
            <a:fillRect/>
          </a:stretch>
        </p:blipFill>
        <p:spPr>
          <a:xfrm>
            <a:off x="311700" y="2631625"/>
            <a:ext cx="3469650" cy="2441350"/>
          </a:xfrm>
          <a:prstGeom prst="rect">
            <a:avLst/>
          </a:prstGeom>
          <a:noFill/>
          <a:ln>
            <a:noFill/>
          </a:ln>
        </p:spPr>
      </p:pic>
      <p:pic>
        <p:nvPicPr>
          <p:cNvPr id="80" name="Google Shape;80;p16"/>
          <p:cNvPicPr preferRelativeResize="0"/>
          <p:nvPr/>
        </p:nvPicPr>
        <p:blipFill>
          <a:blip r:embed="rId4">
            <a:alphaModFix/>
          </a:blip>
          <a:stretch>
            <a:fillRect/>
          </a:stretch>
        </p:blipFill>
        <p:spPr>
          <a:xfrm>
            <a:off x="4241838" y="2101212"/>
            <a:ext cx="2167399" cy="2889876"/>
          </a:xfrm>
          <a:prstGeom prst="rect">
            <a:avLst/>
          </a:prstGeom>
          <a:noFill/>
          <a:ln>
            <a:noFill/>
          </a:ln>
        </p:spPr>
      </p:pic>
      <p:pic>
        <p:nvPicPr>
          <p:cNvPr id="81" name="Google Shape;81;p16"/>
          <p:cNvPicPr preferRelativeResize="0"/>
          <p:nvPr/>
        </p:nvPicPr>
        <p:blipFill>
          <a:blip r:embed="rId5">
            <a:alphaModFix/>
          </a:blip>
          <a:stretch>
            <a:fillRect/>
          </a:stretch>
        </p:blipFill>
        <p:spPr>
          <a:xfrm>
            <a:off x="311700" y="680225"/>
            <a:ext cx="3469649" cy="1951394"/>
          </a:xfrm>
          <a:prstGeom prst="rect">
            <a:avLst/>
          </a:prstGeom>
          <a:noFill/>
          <a:ln>
            <a:noFill/>
          </a:ln>
        </p:spPr>
      </p:pic>
      <p:pic>
        <p:nvPicPr>
          <p:cNvPr id="82" name="Google Shape;82;p16"/>
          <p:cNvPicPr preferRelativeResize="0"/>
          <p:nvPr/>
        </p:nvPicPr>
        <p:blipFill>
          <a:blip r:embed="rId6">
            <a:alphaModFix/>
          </a:blip>
          <a:stretch>
            <a:fillRect/>
          </a:stretch>
        </p:blipFill>
        <p:spPr>
          <a:xfrm>
            <a:off x="6664900" y="2101213"/>
            <a:ext cx="2167399" cy="2889850"/>
          </a:xfrm>
          <a:prstGeom prst="rect">
            <a:avLst/>
          </a:prstGeom>
          <a:noFill/>
          <a:ln>
            <a:noFill/>
          </a:ln>
        </p:spPr>
      </p:pic>
      <p:pic>
        <p:nvPicPr>
          <p:cNvPr id="83" name="Google Shape;83;p16"/>
          <p:cNvPicPr preferRelativeResize="0"/>
          <p:nvPr/>
        </p:nvPicPr>
        <p:blipFill>
          <a:blip r:embed="rId7">
            <a:alphaModFix/>
          </a:blip>
          <a:stretch>
            <a:fillRect/>
          </a:stretch>
        </p:blipFill>
        <p:spPr>
          <a:xfrm>
            <a:off x="4241850" y="680225"/>
            <a:ext cx="1421000" cy="142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109300"/>
            <a:ext cx="8520600" cy="139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Go to google classroom and open A.I. Ethics notes - under assignments.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Then On Your Notecard….</a:t>
            </a:r>
            <a:endParaRPr sz="2400"/>
          </a:p>
        </p:txBody>
      </p:sp>
      <p:sp>
        <p:nvSpPr>
          <p:cNvPr id="89" name="Google Shape;89;p17"/>
          <p:cNvSpPr txBox="1"/>
          <p:nvPr>
            <p:ph idx="1" type="body"/>
          </p:nvPr>
        </p:nvSpPr>
        <p:spPr>
          <a:xfrm>
            <a:off x="311700" y="1699300"/>
            <a:ext cx="8520600" cy="19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Tell me a story!</a:t>
            </a:r>
            <a:endParaRPr sz="2400">
              <a:solidFill>
                <a:srgbClr val="000000"/>
              </a:solidFill>
            </a:endParaRPr>
          </a:p>
          <a:p>
            <a:pPr indent="0" lvl="0" marL="0" rtl="0" algn="l">
              <a:spcBef>
                <a:spcPts val="1600"/>
              </a:spcBef>
              <a:spcAft>
                <a:spcPts val="0"/>
              </a:spcAft>
              <a:buNone/>
            </a:pPr>
            <a:r>
              <a:rPr lang="en" sz="2400">
                <a:solidFill>
                  <a:srgbClr val="000000"/>
                </a:solidFill>
              </a:rPr>
              <a:t>Just as I shared my story about how I got here, tell me a life story that will help me understand you and your personality better.  It can be anything you feel comfortable sharing.</a:t>
            </a:r>
            <a:endParaRPr sz="2400">
              <a:solidFill>
                <a:srgbClr val="000000"/>
              </a:solidFill>
            </a:endParaRPr>
          </a:p>
          <a:p>
            <a:pPr indent="0" lvl="0" marL="0" rtl="0" algn="l">
              <a:spcBef>
                <a:spcPts val="1600"/>
              </a:spcBef>
              <a:spcAft>
                <a:spcPts val="1600"/>
              </a:spcAft>
              <a:buNone/>
            </a:pPr>
            <a:r>
              <a:t/>
            </a:r>
            <a:endParaRPr sz="2400">
              <a:solidFill>
                <a:srgbClr val="000000"/>
              </a:solidFill>
            </a:endParaRPr>
          </a:p>
        </p:txBody>
      </p:sp>
      <p:pic>
        <p:nvPicPr>
          <p:cNvPr id="90" name="Google Shape;90;p17"/>
          <p:cNvPicPr preferRelativeResize="0"/>
          <p:nvPr/>
        </p:nvPicPr>
        <p:blipFill>
          <a:blip r:embed="rId3">
            <a:alphaModFix/>
          </a:blip>
          <a:stretch>
            <a:fillRect/>
          </a:stretch>
        </p:blipFill>
        <p:spPr>
          <a:xfrm>
            <a:off x="2780375" y="3649600"/>
            <a:ext cx="3583237" cy="139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0"/>
            <a:ext cx="85206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General Preview of This Course</a:t>
            </a:r>
            <a:endParaRPr b="1" sz="2000"/>
          </a:p>
        </p:txBody>
      </p:sp>
      <p:sp>
        <p:nvSpPr>
          <p:cNvPr id="96" name="Google Shape;96;p18"/>
          <p:cNvSpPr txBox="1"/>
          <p:nvPr/>
        </p:nvSpPr>
        <p:spPr>
          <a:xfrm>
            <a:off x="457200" y="444000"/>
            <a:ext cx="8229600" cy="4440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This course is yours just as much as it is mine!  </a:t>
            </a:r>
            <a:r>
              <a:rPr b="1" lang="en" sz="1800"/>
              <a:t>You</a:t>
            </a:r>
            <a:r>
              <a:rPr lang="en" sz="1800"/>
              <a:t> will help me create it.</a:t>
            </a:r>
            <a:endParaRPr sz="1800"/>
          </a:p>
        </p:txBody>
      </p:sp>
      <p:graphicFrame>
        <p:nvGraphicFramePr>
          <p:cNvPr id="97" name="Google Shape;97;p18"/>
          <p:cNvGraphicFramePr/>
          <p:nvPr/>
        </p:nvGraphicFramePr>
        <p:xfrm>
          <a:off x="224050" y="1019050"/>
          <a:ext cx="3000000" cy="3000000"/>
        </p:xfrm>
        <a:graphic>
          <a:graphicData uri="http://schemas.openxmlformats.org/drawingml/2006/table">
            <a:tbl>
              <a:tblPr>
                <a:noFill/>
                <a:tableStyleId>{932B1DF9-F6E6-4907-846F-E150B0AD91A0}</a:tableStyleId>
              </a:tblPr>
              <a:tblGrid>
                <a:gridCol w="2173975"/>
                <a:gridCol w="2173975"/>
                <a:gridCol w="2173975"/>
                <a:gridCol w="2173975"/>
              </a:tblGrid>
              <a:tr h="329475">
                <a:tc>
                  <a:txBody>
                    <a:bodyPr/>
                    <a:lstStyle/>
                    <a:p>
                      <a:pPr indent="0" lvl="0" marL="0" rtl="0" algn="ctr">
                        <a:spcBef>
                          <a:spcPts val="0"/>
                        </a:spcBef>
                        <a:spcAft>
                          <a:spcPts val="0"/>
                        </a:spcAft>
                        <a:buNone/>
                      </a:pPr>
                      <a:r>
                        <a:rPr lang="en" sz="1100"/>
                        <a:t>Monday</a:t>
                      </a:r>
                      <a:endParaRPr sz="1100"/>
                    </a:p>
                  </a:txBody>
                  <a:tcPr marT="63500" marB="63500" marR="63500" marL="63500">
                    <a:solidFill>
                      <a:srgbClr val="EFEFEF"/>
                    </a:solidFill>
                  </a:tcPr>
                </a:tc>
                <a:tc>
                  <a:txBody>
                    <a:bodyPr/>
                    <a:lstStyle/>
                    <a:p>
                      <a:pPr indent="0" lvl="0" marL="0" rtl="0" algn="ctr">
                        <a:spcBef>
                          <a:spcPts val="0"/>
                        </a:spcBef>
                        <a:spcAft>
                          <a:spcPts val="0"/>
                        </a:spcAft>
                        <a:buNone/>
                      </a:pPr>
                      <a:r>
                        <a:rPr lang="en" sz="1100"/>
                        <a:t>Tuesday</a:t>
                      </a:r>
                      <a:endParaRPr sz="1100"/>
                    </a:p>
                  </a:txBody>
                  <a:tcPr marT="63500" marB="63500" marR="63500" marL="63500">
                    <a:solidFill>
                      <a:srgbClr val="EFEFEF"/>
                    </a:solidFill>
                  </a:tcPr>
                </a:tc>
                <a:tc>
                  <a:txBody>
                    <a:bodyPr/>
                    <a:lstStyle/>
                    <a:p>
                      <a:pPr indent="0" lvl="0" marL="0" rtl="0" algn="ctr">
                        <a:spcBef>
                          <a:spcPts val="0"/>
                        </a:spcBef>
                        <a:spcAft>
                          <a:spcPts val="0"/>
                        </a:spcAft>
                        <a:buNone/>
                      </a:pPr>
                      <a:r>
                        <a:rPr lang="en" sz="1100"/>
                        <a:t>Block</a:t>
                      </a:r>
                      <a:endParaRPr sz="1100"/>
                    </a:p>
                  </a:txBody>
                  <a:tcPr marT="63500" marB="63500" marR="63500" marL="63500">
                    <a:solidFill>
                      <a:srgbClr val="EFEFEF"/>
                    </a:solidFill>
                  </a:tcPr>
                </a:tc>
                <a:tc>
                  <a:txBody>
                    <a:bodyPr/>
                    <a:lstStyle/>
                    <a:p>
                      <a:pPr indent="0" lvl="0" marL="0" rtl="0" algn="ctr">
                        <a:spcBef>
                          <a:spcPts val="0"/>
                        </a:spcBef>
                        <a:spcAft>
                          <a:spcPts val="0"/>
                        </a:spcAft>
                        <a:buNone/>
                      </a:pPr>
                      <a:r>
                        <a:rPr lang="en" sz="1100"/>
                        <a:t>Friday</a:t>
                      </a:r>
                      <a:endParaRPr sz="1100"/>
                    </a:p>
                  </a:txBody>
                  <a:tcPr marT="63500" marB="63500" marR="63500" marL="63500">
                    <a:solidFill>
                      <a:srgbClr val="EFEFEF"/>
                    </a:solidFill>
                  </a:tcPr>
                </a:tc>
              </a:tr>
              <a:tr h="1654350">
                <a:tc>
                  <a:txBody>
                    <a:bodyPr/>
                    <a:lstStyle/>
                    <a:p>
                      <a:pPr indent="0" lvl="0" marL="0" rtl="0" algn="l">
                        <a:spcBef>
                          <a:spcPts val="0"/>
                        </a:spcBef>
                        <a:spcAft>
                          <a:spcPts val="0"/>
                        </a:spcAft>
                        <a:buNone/>
                      </a:pPr>
                      <a:r>
                        <a:rPr lang="en" sz="1100"/>
                        <a:t>1/20  </a:t>
                      </a:r>
                      <a:endParaRPr sz="1100"/>
                    </a:p>
                    <a:p>
                      <a:pPr indent="0" lvl="0" marL="0" rtl="0" algn="l">
                        <a:spcBef>
                          <a:spcPts val="0"/>
                        </a:spcBef>
                        <a:spcAft>
                          <a:spcPts val="0"/>
                        </a:spcAft>
                        <a:buNone/>
                      </a:pPr>
                      <a:r>
                        <a:rPr lang="en" sz="1100"/>
                        <a:t>MLK No School</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1/21 </a:t>
                      </a:r>
                      <a:endParaRPr sz="1100"/>
                    </a:p>
                    <a:p>
                      <a:pPr indent="0" lvl="0" marL="0" rtl="0" algn="l">
                        <a:spcBef>
                          <a:spcPts val="0"/>
                        </a:spcBef>
                        <a:spcAft>
                          <a:spcPts val="0"/>
                        </a:spcAft>
                        <a:buNone/>
                      </a:pPr>
                      <a:r>
                        <a:rPr b="1" lang="en" sz="1100"/>
                        <a:t>Topic: Intro Myself &amp; Kids / Fourth Industrial Revolution</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Day 1 Presentation</a:t>
                      </a:r>
                      <a:endParaRPr sz="1100"/>
                    </a:p>
                    <a:p>
                      <a:pPr indent="0" lvl="0" marL="0" rtl="0" algn="l">
                        <a:spcBef>
                          <a:spcPts val="0"/>
                        </a:spcBef>
                        <a:spcAft>
                          <a:spcPts val="0"/>
                        </a:spcAft>
                        <a:buNone/>
                      </a:pPr>
                      <a:r>
                        <a:rPr lang="en" sz="1100" u="sng">
                          <a:solidFill>
                            <a:srgbClr val="1155CC"/>
                          </a:solidFill>
                          <a:hlinkClick r:id="rId3">
                            <a:extLst>
                              <a:ext uri="{A12FA001-AC4F-418D-AE19-62706E023703}">
                                <ahyp:hlinkClr val="tx"/>
                              </a:ext>
                            </a:extLst>
                          </a:hlinkClick>
                        </a:rPr>
                        <a:t>Kurzegat Video</a:t>
                      </a:r>
                      <a:endParaRPr sz="1100"/>
                    </a:p>
                    <a:p>
                      <a:pPr indent="0" lvl="0" marL="0" rtl="0" algn="l">
                        <a:spcBef>
                          <a:spcPts val="0"/>
                        </a:spcBef>
                        <a:spcAft>
                          <a:spcPts val="0"/>
                        </a:spcAft>
                        <a:buNone/>
                      </a:pPr>
                      <a:r>
                        <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1/22-23 </a:t>
                      </a:r>
                      <a:endParaRPr sz="1100"/>
                    </a:p>
                    <a:p>
                      <a:pPr indent="0" lvl="0" marL="0" rtl="0" algn="l">
                        <a:spcBef>
                          <a:spcPts val="0"/>
                        </a:spcBef>
                        <a:spcAft>
                          <a:spcPts val="0"/>
                        </a:spcAft>
                        <a:buNone/>
                      </a:pPr>
                      <a:r>
                        <a:rPr b="1" lang="en" sz="1100"/>
                        <a:t>Topic: Virtue Ethics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Gray Area Project</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1/24</a:t>
                      </a:r>
                      <a:endParaRPr sz="1100"/>
                    </a:p>
                    <a:p>
                      <a:pPr indent="0" lvl="0" marL="0" rtl="0" algn="l">
                        <a:spcBef>
                          <a:spcPts val="0"/>
                        </a:spcBef>
                        <a:spcAft>
                          <a:spcPts val="0"/>
                        </a:spcAft>
                        <a:buNone/>
                      </a:pPr>
                      <a:r>
                        <a:rPr b="1" lang="en" sz="1100"/>
                        <a:t>Topic: Topic: A.I. Future Outcomes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Positive / Neutral / Negative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Undone Story </a:t>
                      </a:r>
                      <a:endParaRPr sz="1100"/>
                    </a:p>
                    <a:p>
                      <a:pPr indent="0" lvl="0" marL="0" rtl="0" algn="l">
                        <a:spcBef>
                          <a:spcPts val="0"/>
                        </a:spcBef>
                        <a:spcAft>
                          <a:spcPts val="0"/>
                        </a:spcAft>
                        <a:buNone/>
                      </a:pPr>
                      <a:r>
                        <a:rPr lang="en" sz="1100"/>
                        <a:t>Undone Activity</a:t>
                      </a:r>
                      <a:endParaRPr sz="1100"/>
                    </a:p>
                  </a:txBody>
                  <a:tcPr marT="63500" marB="63500" marR="63500" marL="63500">
                    <a:solidFill>
                      <a:srgbClr val="EFEFEF"/>
                    </a:solidFill>
                  </a:tcPr>
                </a:tc>
              </a:tr>
              <a:tr h="1843600">
                <a:tc>
                  <a:txBody>
                    <a:bodyPr/>
                    <a:lstStyle/>
                    <a:p>
                      <a:pPr indent="0" lvl="0" marL="0" rtl="0" algn="l">
                        <a:spcBef>
                          <a:spcPts val="0"/>
                        </a:spcBef>
                        <a:spcAft>
                          <a:spcPts val="0"/>
                        </a:spcAft>
                        <a:buNone/>
                      </a:pPr>
                      <a:r>
                        <a:rPr lang="en" sz="1100"/>
                        <a:t>1/27</a:t>
                      </a:r>
                      <a:endParaRPr sz="1100"/>
                    </a:p>
                    <a:p>
                      <a:pPr indent="0" lvl="0" marL="0" rtl="0" algn="l">
                        <a:spcBef>
                          <a:spcPts val="0"/>
                        </a:spcBef>
                        <a:spcAft>
                          <a:spcPts val="0"/>
                        </a:spcAft>
                        <a:buNone/>
                      </a:pPr>
                      <a:r>
                        <a:rPr b="1" lang="en" sz="1100"/>
                        <a:t>Topic: The Basics of A.I. Functionality</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Perception</a:t>
                      </a:r>
                      <a:endParaRPr sz="1100"/>
                    </a:p>
                    <a:p>
                      <a:pPr indent="0" lvl="0" marL="0" rtl="0" algn="l">
                        <a:spcBef>
                          <a:spcPts val="0"/>
                        </a:spcBef>
                        <a:spcAft>
                          <a:spcPts val="0"/>
                        </a:spcAft>
                        <a:buNone/>
                      </a:pPr>
                      <a:r>
                        <a:rPr lang="en" sz="1100"/>
                        <a:t>Data Collection</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1/28</a:t>
                      </a:r>
                      <a:endParaRPr sz="1100"/>
                    </a:p>
                    <a:p>
                      <a:pPr indent="0" lvl="0" marL="0" rtl="0" algn="l">
                        <a:spcBef>
                          <a:spcPts val="0"/>
                        </a:spcBef>
                        <a:spcAft>
                          <a:spcPts val="0"/>
                        </a:spcAft>
                        <a:buNone/>
                      </a:pPr>
                      <a:r>
                        <a:rPr b="1" lang="en" sz="1100"/>
                        <a:t>Topic: Ideas?</a:t>
                      </a:r>
                      <a:endParaRPr b="1" sz="1100"/>
                    </a:p>
                    <a:p>
                      <a:pPr indent="0" lvl="0" marL="0" rtl="0" algn="l">
                        <a:spcBef>
                          <a:spcPts val="0"/>
                        </a:spcBef>
                        <a:spcAft>
                          <a:spcPts val="0"/>
                        </a:spcAft>
                        <a:buNone/>
                      </a:pPr>
                      <a:r>
                        <a:rPr b="1" lang="en" sz="1100"/>
                        <a:t>A.I. Application (new) Per. 8</a:t>
                      </a:r>
                      <a:endParaRPr b="1" sz="1100"/>
                    </a:p>
                    <a:p>
                      <a:pPr indent="0" lvl="0" marL="0" rtl="0" algn="l">
                        <a:spcBef>
                          <a:spcPts val="0"/>
                        </a:spcBef>
                        <a:spcAft>
                          <a:spcPts val="0"/>
                        </a:spcAft>
                        <a:buNone/>
                      </a:pPr>
                      <a:r>
                        <a:rPr b="1" lang="en" sz="1100"/>
                        <a:t>A.I. Court Case Project (new) Per. 7</a:t>
                      </a:r>
                      <a:endParaRPr b="1" sz="1100"/>
                    </a:p>
                    <a:p>
                      <a:pPr indent="0" lvl="0" marL="0" rtl="0" algn="l">
                        <a:spcBef>
                          <a:spcPts val="0"/>
                        </a:spcBef>
                        <a:spcAft>
                          <a:spcPts val="0"/>
                        </a:spcAft>
                        <a:buNone/>
                      </a:pPr>
                      <a:r>
                        <a:rPr b="1" lang="en" sz="1100"/>
                        <a:t>A.I. Ethical Dilemma (old) Presentation Per. 1</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A.I. Ethical Dilemma</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1/29-30</a:t>
                      </a:r>
                      <a:endParaRPr sz="1100"/>
                    </a:p>
                    <a:p>
                      <a:pPr indent="0" lvl="0" marL="0" rtl="0" algn="l">
                        <a:spcBef>
                          <a:spcPts val="0"/>
                        </a:spcBef>
                        <a:spcAft>
                          <a:spcPts val="0"/>
                        </a:spcAft>
                        <a:buNone/>
                      </a:pPr>
                      <a:r>
                        <a:rPr b="1" lang="en" sz="1100"/>
                        <a:t>Topic: Continue Project</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Actively Help Guide Students</a:t>
                      </a:r>
                      <a:endParaRPr sz="1100"/>
                    </a:p>
                    <a:p>
                      <a:pPr indent="0" lvl="0" marL="0" rtl="0" algn="l">
                        <a:spcBef>
                          <a:spcPts val="0"/>
                        </a:spcBef>
                        <a:spcAft>
                          <a:spcPts val="0"/>
                        </a:spcAft>
                        <a:buNone/>
                      </a:pPr>
                      <a:r>
                        <a:rPr lang="en" sz="1100"/>
                        <a:t>Encourage specific outcomes around U.B.I. / A.I. Relationships / Autonomous Agents in Court</a:t>
                      </a:r>
                      <a:endParaRPr sz="1100"/>
                    </a:p>
                  </a:txBody>
                  <a:tcPr marT="63500" marB="63500" marR="63500" marL="63500">
                    <a:solidFill>
                      <a:srgbClr val="EFEFEF"/>
                    </a:solidFill>
                  </a:tcPr>
                </a:tc>
                <a:tc>
                  <a:txBody>
                    <a:bodyPr/>
                    <a:lstStyle/>
                    <a:p>
                      <a:pPr indent="0" lvl="0" marL="0" rtl="0" algn="l">
                        <a:spcBef>
                          <a:spcPts val="0"/>
                        </a:spcBef>
                        <a:spcAft>
                          <a:spcPts val="0"/>
                        </a:spcAft>
                        <a:buNone/>
                      </a:pPr>
                      <a:r>
                        <a:rPr lang="en" sz="1100"/>
                        <a:t>1/31</a:t>
                      </a:r>
                      <a:endParaRPr sz="1100"/>
                    </a:p>
                    <a:p>
                      <a:pPr indent="0" lvl="0" marL="0" rtl="0" algn="l">
                        <a:spcBef>
                          <a:spcPts val="0"/>
                        </a:spcBef>
                        <a:spcAft>
                          <a:spcPts val="0"/>
                        </a:spcAft>
                        <a:buNone/>
                      </a:pPr>
                      <a:r>
                        <a:rPr b="1" lang="en" sz="1100"/>
                        <a:t>Topic: Present Projects</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Wrap Up Discussion</a:t>
                      </a:r>
                      <a:endParaRPr sz="1100"/>
                    </a:p>
                    <a:p>
                      <a:pPr indent="0" lvl="0" marL="0" rtl="0" algn="l">
                        <a:spcBef>
                          <a:spcPts val="0"/>
                        </a:spcBef>
                        <a:spcAft>
                          <a:spcPts val="0"/>
                        </a:spcAft>
                        <a:buNone/>
                      </a:pPr>
                      <a:r>
                        <a:rPr lang="en" sz="1100"/>
                        <a:t>Goodbye &amp; Thank You!</a:t>
                      </a:r>
                      <a:endParaRPr sz="1100"/>
                    </a:p>
                  </a:txBody>
                  <a:tcPr marT="63500" marB="63500" marR="63500" marL="63500">
                    <a:solidFill>
                      <a:srgbClr val="EFEFE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Story of the Brazen Head</a:t>
            </a:r>
            <a:endParaRPr sz="3600"/>
          </a:p>
        </p:txBody>
      </p:sp>
      <p:pic>
        <p:nvPicPr>
          <p:cNvPr id="103" name="Google Shape;103;p19"/>
          <p:cNvPicPr preferRelativeResize="0"/>
          <p:nvPr/>
        </p:nvPicPr>
        <p:blipFill>
          <a:blip r:embed="rId3">
            <a:alphaModFix/>
          </a:blip>
          <a:stretch>
            <a:fillRect/>
          </a:stretch>
        </p:blipFill>
        <p:spPr>
          <a:xfrm>
            <a:off x="410225" y="770550"/>
            <a:ext cx="5236094" cy="4236926"/>
          </a:xfrm>
          <a:prstGeom prst="rect">
            <a:avLst/>
          </a:prstGeom>
          <a:noFill/>
          <a:ln>
            <a:noFill/>
          </a:ln>
        </p:spPr>
      </p:pic>
      <p:pic>
        <p:nvPicPr>
          <p:cNvPr id="104" name="Google Shape;104;p19"/>
          <p:cNvPicPr preferRelativeResize="0"/>
          <p:nvPr/>
        </p:nvPicPr>
        <p:blipFill>
          <a:blip r:embed="rId4">
            <a:alphaModFix/>
          </a:blip>
          <a:stretch>
            <a:fillRect/>
          </a:stretch>
        </p:blipFill>
        <p:spPr>
          <a:xfrm>
            <a:off x="5878275" y="770550"/>
            <a:ext cx="2889574" cy="4236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1766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 to the Fourth Industrial Revolution!</a:t>
            </a:r>
            <a:endParaRPr/>
          </a:p>
          <a:p>
            <a:pPr indent="0" lvl="0" marL="0" rtl="0" algn="l">
              <a:spcBef>
                <a:spcPts val="0"/>
              </a:spcBef>
              <a:spcAft>
                <a:spcPts val="0"/>
              </a:spcAft>
              <a:buNone/>
            </a:pPr>
            <a:r>
              <a:t/>
            </a:r>
            <a:endParaRPr/>
          </a:p>
        </p:txBody>
      </p:sp>
      <p:sp>
        <p:nvSpPr>
          <p:cNvPr id="110" name="Google Shape;11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1" name="Google Shape;111;p20"/>
          <p:cNvPicPr preferRelativeResize="0"/>
          <p:nvPr/>
        </p:nvPicPr>
        <p:blipFill>
          <a:blip r:embed="rId3">
            <a:alphaModFix/>
          </a:blip>
          <a:stretch>
            <a:fillRect/>
          </a:stretch>
        </p:blipFill>
        <p:spPr>
          <a:xfrm>
            <a:off x="6033" y="0"/>
            <a:ext cx="9131933" cy="5143500"/>
          </a:xfrm>
          <a:prstGeom prst="rect">
            <a:avLst/>
          </a:prstGeom>
          <a:noFill/>
          <a:ln>
            <a:noFill/>
          </a:ln>
        </p:spPr>
      </p:pic>
      <p:sp>
        <p:nvSpPr>
          <p:cNvPr id="112" name="Google Shape;112;p20"/>
          <p:cNvSpPr txBox="1"/>
          <p:nvPr/>
        </p:nvSpPr>
        <p:spPr>
          <a:xfrm>
            <a:off x="2669000" y="3681550"/>
            <a:ext cx="17895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Mass Production</a:t>
            </a:r>
            <a:endParaRPr b="1">
              <a:solidFill>
                <a:srgbClr val="FFFFFF"/>
              </a:solidFill>
            </a:endParaRPr>
          </a:p>
        </p:txBody>
      </p:sp>
      <p:sp>
        <p:nvSpPr>
          <p:cNvPr id="113" name="Google Shape;113;p20"/>
          <p:cNvSpPr txBox="1"/>
          <p:nvPr/>
        </p:nvSpPr>
        <p:spPr>
          <a:xfrm>
            <a:off x="528975" y="749300"/>
            <a:ext cx="2433600" cy="9540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Why do we use machines?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What are we trying to do with them over time?</a:t>
            </a:r>
            <a:endParaRPr/>
          </a:p>
        </p:txBody>
      </p:sp>
      <p:sp>
        <p:nvSpPr>
          <p:cNvPr id="114" name="Google Shape;114;p20"/>
          <p:cNvSpPr txBox="1"/>
          <p:nvPr/>
        </p:nvSpPr>
        <p:spPr>
          <a:xfrm>
            <a:off x="6476425" y="49400"/>
            <a:ext cx="2279100" cy="760500"/>
          </a:xfrm>
          <a:prstGeom prst="rect">
            <a:avLst/>
          </a:prstGeom>
          <a:solidFill>
            <a:srgbClr val="CFE2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a:t>
            </a:r>
            <a:r>
              <a:rPr b="1" i="1" lang="en"/>
              <a:t>similarities</a:t>
            </a:r>
            <a:r>
              <a:rPr lang="en"/>
              <a:t> between these objects in the “today” column?</a:t>
            </a:r>
            <a:endParaRPr/>
          </a:p>
        </p:txBody>
      </p:sp>
      <p:sp>
        <p:nvSpPr>
          <p:cNvPr id="115" name="Google Shape;115;p20"/>
          <p:cNvSpPr txBox="1"/>
          <p:nvPr/>
        </p:nvSpPr>
        <p:spPr>
          <a:xfrm>
            <a:off x="351300" y="284000"/>
            <a:ext cx="5618100" cy="465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1C4587"/>
                </a:solidFill>
              </a:rPr>
              <a:t>Welcome to the Fourth Industrial Revolution!</a:t>
            </a:r>
            <a:endParaRPr sz="2100">
              <a:solidFill>
                <a:srgbClr val="1C458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58700"/>
            <a:ext cx="8520600" cy="102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the Fourth Industrial Revolution </a:t>
            </a:r>
            <a:r>
              <a:rPr b="1" i="1" lang="en"/>
              <a:t>different</a:t>
            </a:r>
            <a:r>
              <a:rPr lang="en"/>
              <a:t>?</a:t>
            </a:r>
            <a:endParaRPr/>
          </a:p>
          <a:p>
            <a:pPr indent="0" lvl="0" marL="0" rtl="0" algn="ctr">
              <a:spcBef>
                <a:spcPts val="0"/>
              </a:spcBef>
              <a:spcAft>
                <a:spcPts val="0"/>
              </a:spcAft>
              <a:buNone/>
            </a:pPr>
            <a:r>
              <a:rPr lang="en"/>
              <a:t>Why is Matt here teaching us this?</a:t>
            </a:r>
            <a:endParaRPr/>
          </a:p>
        </p:txBody>
      </p:sp>
      <p:pic>
        <p:nvPicPr>
          <p:cNvPr descr="Automation in the Information Age is different.&#10;&#10;Books we used for this video:&#10;&#10;The Rise of the Robots: http://amzn.to/2sFQTed&#10;&#10;The Second Machine Age: http://amzn.to/2szATee&#10;&#10;Support us on Patreon so we can make more videos (and get cool stuff in return): https://www.patreon.com/Kurzgesagt?ty=h&#10;&#10;Steady: https://steadyhq.com/de/kurzgesagt&#10;Merchandise:  https://shop.kurzgesagt.org &#10;Newsletter: http://eepurl.com/cRUQxz&#10;Facebook: http://bit.ly/1NB6U5O&#10;Twitter: http://bit.ly/2DDeT83&#10;Instagram: http://bit.ly/2DEN7r3&#10;Discord: https://discord.gg/cB7ycdv&#10;&#10;The Voice of Kurzgesagt: &#10;Steve Taylor: http://voice-pool.com/en/english/&#10;&#10;The music of the video here: &#10;Soundcloud: http://bit.ly/2sfwlJf&#10;Bandcamp: http://bit.ly/2r17DNc&#10;Facebook: http://bit.ly/2qW6bY4&#10;&#10;– Study about job automation in the next two decades:&#10;http://bit.ly/1mj2qSJ&#10;&#10;&#10;THANKS A LOT TO OUR LOVELY PATRONS FOR SUPPORTING US:&#10;&#10;Brandon Eversole, Andrew Anglehart, Christian Ahlin, Kathleen Woolum, Estel Anahmias, Adam Schlender, Mike Luque, Encyclo, Stevie Taylor, Brent Yoder, Invisibleman, Jeff Lam, Christopher Hayes, Oliver Walker, gwendolyn bellermann, Matt Logan, Philip Chou, Brandon Young, Arlo Stewart, Thomas Hodnemyr, Viachaslau Hurmanau, Sam Cousins, Robin Hultgren, Jose Schroeder, Ched, Claustrophobya, Charles Wang, Dolan Dark, Casaro, Donglin Li, Sarah Thompson, Pamela Palmer, Fergal Harrington, Jonas Erath, Spencer, Zsuzsi Balai, Tyler Roberts, Allyssa Blalock, Robert Bishop, Carl-Johan Linde, Thomas Nielsen, Heather Pray, Marco Boneberger, Mehsotopes, Joe Johnston, ugo dubois, Keagan Boys, Miles Gard, Frantisek Sumsala, Scott, Tobias Theobald, Solar3ty Games, Nicholas Carr, K41N_of_2358, Daniel RodrÌguez, Pixlpit, Gytis Kirvela, Thomas Flanigan, Dwagon, Costin Graur, Mavis Everett, Kwiatkowski Robert, Huo Benpeng, Dan Gretton, Joshua Davison, Bryce Comp, Andrey Lipattsev, DEFECT DAVIS, Gurleen Saini, Andrew &quot;FastLizard4&quot; Adams, Isak Hietala, Leon Han, Sarah Johnson, Kieran Chakravorty, Hanna Khoury, Kimberly Martin, Jon Glass, Julius Wroblewski, Ben Zautner, Kester Falge, Juan Florez, Tad Moore&#10;&#10;Help us caption &amp; translate this video!&#10;&#10;http://www.youtube.com/timedtext_cs_panel?c=UCsXVk37bltHxD1rDPwtNM8Q&amp;tab=2&#10;&#10;The Rise of the Machines – Why Automation is Different This time" id="121" name="Google Shape;121;p21" title="The Rise of the Machines – Why Automation is Different this Time">
            <a:hlinkClick r:id="rId3"/>
          </p:cNvPr>
          <p:cNvPicPr preferRelativeResize="0"/>
          <p:nvPr/>
        </p:nvPicPr>
        <p:blipFill>
          <a:blip r:embed="rId4">
            <a:alphaModFix/>
          </a:blip>
          <a:stretch>
            <a:fillRect/>
          </a:stretch>
        </p:blipFill>
        <p:spPr>
          <a:xfrm>
            <a:off x="2017463" y="1188650"/>
            <a:ext cx="5109076" cy="383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